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docProps/custom.xml" ContentType="application/vnd.openxmlformats-officedocument.custom-properties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20" r:id="rId3"/>
    <p:sldMasterId id="2147483732" r:id="rId4"/>
    <p:sldMasterId id="2147483780" r:id="rId5"/>
    <p:sldMasterId id="2147483804" r:id="rId6"/>
  </p:sldMasterIdLst>
  <p:notesMasterIdLst>
    <p:notesMasterId r:id="rId21"/>
  </p:notesMasterIdLst>
  <p:sldIdLst>
    <p:sldId id="261" r:id="rId7"/>
    <p:sldId id="277" r:id="rId8"/>
    <p:sldId id="274" r:id="rId9"/>
    <p:sldId id="276" r:id="rId10"/>
    <p:sldId id="279" r:id="rId11"/>
    <p:sldId id="260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8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26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1827C5-FC0B-4466-A294-BADD54DB4101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5F6B4-0829-4969-83E6-73CF913719A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BC4F44-90C1-4115-8C3E-AF5AFADA38A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79A0F38-90E6-4A63-86A9-0B507D5B50D5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500306"/>
            <a:ext cx="7286676" cy="257176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kk-KZ" sz="5400" b="1" i="1" dirty="0" smtClean="0">
                <a:latin typeface="Times New Roman" pitchFamily="18" charset="0"/>
                <a:cs typeface="Times New Roman" pitchFamily="18" charset="0"/>
              </a:rPr>
              <a:t>ҚАРЖЫ ТҮСІНГІ ЖӘНЕ ФУНКЦИЯЛАРЫ</a:t>
            </a:r>
            <a:endParaRPr lang="ru-RU" sz="5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285884"/>
          </a:xfrm>
        </p:spPr>
        <p:txBody>
          <a:bodyPr>
            <a:normAutofit/>
          </a:bodyPr>
          <a:lstStyle/>
          <a:p>
            <a:r>
              <a:rPr lang="kk-KZ" sz="5400" b="1" dirty="0" smtClean="0">
                <a:latin typeface="Times New Roman" pitchFamily="18" charset="0"/>
                <a:cs typeface="Times New Roman" pitchFamily="18" charset="0"/>
              </a:rPr>
              <a:t>Тақырыбы: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620713"/>
            <a:ext cx="8229600" cy="5538787"/>
          </a:xfrm>
          <a:noFill/>
        </p:spPr>
        <p:txBody>
          <a:bodyPr>
            <a:normAutofit/>
          </a:bodyPr>
          <a:lstStyle/>
          <a:p>
            <a:pPr marL="95250" indent="265113" algn="just">
              <a:buNone/>
            </a:pPr>
            <a:r>
              <a:rPr lang="kk-KZ" altLang="ru-RU" sz="3200" i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Қаржы дегеніміз бұл шаруашылық жүргізуші субъектілерде және мемлекетте </a:t>
            </a:r>
            <a:r>
              <a:rPr lang="kk-KZ" altLang="ru-RU" sz="3200" i="1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ақшалай </a:t>
            </a:r>
            <a:r>
              <a:rPr lang="kk-KZ" altLang="ru-RU" sz="3200" i="1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табыстарды, қорларды </a:t>
            </a:r>
            <a:r>
              <a:rPr lang="kk-KZ" altLang="ru-RU" sz="3200" i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қалыптастыру және пайдалану жолымен олардың сан алуан мұқтаждарын қанағаттандыру үшін қоғамдық өнімді жасау және оның құнының қозғалысын қамтамасыз ететін ұдайы өндіріс үдерісін де пайда болатын экономикалық қатынастар</a:t>
            </a:r>
            <a:r>
              <a:rPr lang="ru-RU" altLang="ru-RU" sz="32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kk-KZ" altLang="ru-RU" sz="2600" dirty="0" smtClean="0">
                <a:latin typeface="Times New Roman" pitchFamily="18" charset="0"/>
                <a:cs typeface="Times New Roman" pitchFamily="18" charset="0"/>
              </a:rPr>
              <a:t>«Қаржы» ұғымы ақшалай нысандағы қоғамдық өнімнің  </a:t>
            </a:r>
            <a:r>
              <a:rPr lang="kk-KZ" altLang="ru-RU" sz="2600" i="1" dirty="0" smtClean="0">
                <a:latin typeface="Times New Roman" pitchFamily="18" charset="0"/>
                <a:cs typeface="Times New Roman" pitchFamily="18" charset="0"/>
              </a:rPr>
              <a:t>ұдайы өндірісімен </a:t>
            </a:r>
            <a:r>
              <a:rPr lang="kk-KZ" altLang="ru-RU" sz="2600" dirty="0" smtClean="0">
                <a:latin typeface="Times New Roman" pitchFamily="18" charset="0"/>
                <a:cs typeface="Times New Roman" pitchFamily="18" charset="0"/>
              </a:rPr>
              <a:t>байланысты болатын экономикалық қатынастардың кең ауқымын қамтиды</a:t>
            </a:r>
          </a:p>
          <a:p>
            <a:pPr>
              <a:defRPr/>
            </a:pPr>
            <a:r>
              <a:rPr lang="kk-KZ" altLang="ru-RU" sz="2600" dirty="0" smtClean="0">
                <a:latin typeface="Times New Roman" pitchFamily="18" charset="0"/>
                <a:cs typeface="Times New Roman" pitchFamily="18" charset="0"/>
              </a:rPr>
              <a:t> «қаржы» терминін 1577 жылы «Республика туралы алты кітап» деген жұмысында француз ғалымы Ж. Боден пайдаланған.</a:t>
            </a:r>
          </a:p>
          <a:p>
            <a:pPr>
              <a:defRPr/>
            </a:pPr>
            <a:r>
              <a:rPr lang="kk-KZ" altLang="ru-RU" sz="2600" dirty="0" smtClean="0">
                <a:latin typeface="Times New Roman" pitchFamily="18" charset="0"/>
                <a:cs typeface="Times New Roman" pitchFamily="18" charset="0"/>
              </a:rPr>
              <a:t>Қаржы туралы жұмыстың («Афин республикасының табыстары туралы») алғашқы авторы Ксенофонт (б.э.д. 430-365 жж.) болды.</a:t>
            </a:r>
          </a:p>
          <a:p>
            <a:pPr>
              <a:defRPr/>
            </a:pPr>
            <a:r>
              <a:rPr lang="kk-KZ" altLang="ru-RU" sz="2600" dirty="0" smtClean="0">
                <a:latin typeface="Times New Roman" pitchFamily="18" charset="0"/>
                <a:cs typeface="Times New Roman" pitchFamily="18" charset="0"/>
              </a:rPr>
              <a:t>Аристотельдің (б.э.д. 384-322 жж.) қаржы саласындағы көзқарасы оның «Афиннің мемлекеттік құрылысы» атты жұмысында баяндалған</a:t>
            </a:r>
            <a:r>
              <a:rPr lang="ru-RU" altLang="ru-RU" sz="26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kk-KZ" sz="28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Құндық категория ретіндегі қаржының ұғымы, </a:t>
            </a:r>
            <a:r>
              <a:rPr lang="ru-RU" sz="28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қажеттігі және мәні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marL="838200" indent="-838200" algn="ctr"/>
            <a:r>
              <a:rPr lang="kk-KZ" altLang="ru-RU" sz="32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Қаржының негізгі белгілері</a:t>
            </a:r>
            <a:endParaRPr lang="ru-RU" altLang="ru-RU" sz="3200" dirty="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4744"/>
            <a:ext cx="8229600" cy="4882547"/>
          </a:xfrm>
          <a:noFill/>
        </p:spPr>
        <p:txBody>
          <a:bodyPr>
            <a:noAutofit/>
          </a:bodyPr>
          <a:lstStyle/>
          <a:p>
            <a:pPr marL="324000">
              <a:spcBef>
                <a:spcPts val="0"/>
              </a:spcBef>
            </a:pPr>
            <a:r>
              <a:rPr lang="kk-KZ" alt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>1. Қаржылық қатынастардың ақшалай сипаты – қаржының маңызды белгісі</a:t>
            </a:r>
            <a:r>
              <a:rPr lang="ru-RU" alt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24000">
              <a:spcBef>
                <a:spcPts val="0"/>
              </a:spcBef>
            </a:pPr>
            <a:r>
              <a:rPr lang="kk-KZ" alt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>2. Қаржы бөлгіштік сипатқа ие</a:t>
            </a:r>
            <a:endParaRPr lang="ru-RU" altLang="ru-RU" sz="2000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324000">
              <a:spcBef>
                <a:spcPts val="0"/>
              </a:spcBef>
            </a:pPr>
            <a:r>
              <a:rPr lang="kk-KZ" alt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>3. Қаржыны нақтылы жұмсауға арналған түрлі мақсатты ақшалай қорлардың қозғалысында көрінуі оның маңызды ерекше белгісі болып табылады.</a:t>
            </a:r>
          </a:p>
          <a:p>
            <a:pPr marL="324000">
              <a:spcBef>
                <a:spcPts val="0"/>
              </a:spcBef>
            </a:pPr>
            <a:r>
              <a:rPr lang="kk-KZ" altLang="ru-RU" sz="2000" dirty="0" smtClean="0">
                <a:latin typeface="Times New Roman" pitchFamily="18" charset="0"/>
                <a:cs typeface="Times New Roman" pitchFamily="18" charset="0"/>
              </a:rPr>
              <a:t>4. Нақтылы жұмсауға арналған ақшалай-қаржылық қорлар қоғамдық өндіріс қатысушыларының барлығында, өндірістік емес сферада қаржылық әдістердің көмегімен жасалады. Қаржылық қорлар  директивалық, яғни қажетті, сөзсіз болатын, міндетті сипатты негізде қалыптасады және пайдаланылады</a:t>
            </a:r>
          </a:p>
          <a:p>
            <a:pPr marL="324000">
              <a:spcBef>
                <a:spcPts val="0"/>
              </a:spcBef>
            </a:pPr>
            <a:r>
              <a:rPr lang="kk-KZ" altLang="ru-RU" sz="2000" dirty="0" smtClean="0">
                <a:latin typeface="Times New Roman" pitchFamily="18" charset="0"/>
                <a:cs typeface="Times New Roman" pitchFamily="18" charset="0"/>
              </a:rPr>
              <a:t>5.Ақшалай қорлардың бүкіл ақшалай қаражаттардан бөлініп тұратын ерекшелігі сол, олар экономиканы басқарудың барлық деңгейлерінде ақшалай нысандағы </a:t>
            </a:r>
            <a:r>
              <a:rPr lang="kk-KZ" altLang="ru-RU" sz="2000" i="1" dirty="0" smtClean="0">
                <a:latin typeface="Times New Roman" pitchFamily="18" charset="0"/>
                <a:cs typeface="Times New Roman" pitchFamily="18" charset="0"/>
              </a:rPr>
              <a:t>құнның біржақты қозғалысының </a:t>
            </a:r>
            <a:r>
              <a:rPr lang="kk-KZ" altLang="ru-RU" sz="2000" dirty="0" smtClean="0">
                <a:latin typeface="Times New Roman" pitchFamily="18" charset="0"/>
                <a:cs typeface="Times New Roman" pitchFamily="18" charset="0"/>
              </a:rPr>
              <a:t>негізінде жасалады. </a:t>
            </a:r>
            <a:endParaRPr lang="ru-RU" alt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24000">
              <a:spcBef>
                <a:spcPts val="0"/>
              </a:spcBef>
            </a:pPr>
            <a:r>
              <a:rPr lang="kk-KZ" alt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Қаржының қажеттігі объективті мән-жайдан – тауар-ақшалай  қатынастардың болуынан және қоғамдық дамудың қажеттіліктерінен туындайды</a:t>
            </a:r>
            <a:r>
              <a:rPr lang="ru-RU" alt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24000">
              <a:spcBef>
                <a:spcPts val="0"/>
              </a:spcBef>
              <a:buNone/>
            </a:pPr>
            <a:r>
              <a:rPr lang="kk-KZ" alt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000" dirty="0" smtClean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algn="ctr"/>
            <a:r>
              <a:rPr lang="kk-KZ" altLang="ru-RU" sz="32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Құндық экономикалық категориялардың </a:t>
            </a:r>
            <a:br>
              <a:rPr lang="kk-KZ" altLang="ru-RU" sz="32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altLang="ru-RU" sz="32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өзара іс-әрекеті мен өзара байланысы </a:t>
            </a:r>
            <a:endParaRPr lang="ru-RU" altLang="ru-RU" sz="3200" dirty="0" smtClean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>
            <a:normAutofit/>
          </a:bodyPr>
          <a:lstStyle/>
          <a:p>
            <a:r>
              <a:rPr lang="kk-KZ" altLang="ru-RU" sz="4000" dirty="0" smtClean="0">
                <a:effectLst/>
                <a:latin typeface="Times New Roman" pitchFamily="18" charset="0"/>
                <a:cs typeface="Times New Roman" pitchFamily="18" charset="0"/>
              </a:rPr>
              <a:t>1. Ақша және қаржы</a:t>
            </a:r>
            <a:r>
              <a:rPr lang="ru-RU" altLang="ru-RU" sz="40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kk-KZ" altLang="ru-RU" sz="4000" dirty="0" smtClean="0">
                <a:effectLst/>
                <a:latin typeface="Times New Roman" pitchFamily="18" charset="0"/>
                <a:cs typeface="Times New Roman" pitchFamily="18" charset="0"/>
              </a:rPr>
              <a:t>2. Баға және қаржы</a:t>
            </a:r>
            <a:r>
              <a:rPr lang="ru-RU" altLang="ru-RU" sz="40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kk-KZ" altLang="ru-RU" sz="4000" dirty="0" smtClean="0">
                <a:effectLst/>
                <a:latin typeface="Times New Roman" pitchFamily="18" charset="0"/>
                <a:cs typeface="Times New Roman" pitchFamily="18" charset="0"/>
              </a:rPr>
              <a:t>3. Қаржы және еңбекке ақы төлеу</a:t>
            </a:r>
            <a:r>
              <a:rPr lang="ru-RU" altLang="ru-RU" sz="40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kk-KZ" altLang="ru-RU" sz="4000" dirty="0" smtClean="0">
                <a:effectLst/>
                <a:latin typeface="Times New Roman" pitchFamily="18" charset="0"/>
                <a:cs typeface="Times New Roman" pitchFamily="18" charset="0"/>
              </a:rPr>
              <a:t>4. Қаржы және кредит</a:t>
            </a:r>
            <a:r>
              <a:rPr lang="ru-RU" altLang="ru-RU" sz="40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канирование0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канирование0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244408" cy="6858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канирование00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397513">
            <a:off x="174966" y="661339"/>
            <a:ext cx="8724723" cy="574884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канирование00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канирование0007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канирование00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канирование00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097821" cy="6858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канирование00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>
            <a:spLocks noGrp="1"/>
          </p:cNvSpPr>
          <p:nvPr>
            <p:ph idx="1"/>
          </p:nvPr>
        </p:nvSpPr>
        <p:spPr>
          <a:xfrm>
            <a:off x="457200" y="188913"/>
            <a:ext cx="8229600" cy="5818187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kk-KZ" sz="4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Семинар сұрақтарына жазбаша түрде жауап беріп, тапсырмаларды орындаңыз</a:t>
            </a:r>
            <a:endParaRPr lang="ru-RU" sz="41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lvl="0" indent="354013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Қаржының пайда болу себептері, даму тарихы.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65125" lvl="0" indent="354013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Қаржының жалақы, баға, несие тәрізді экономикалық категориямен  өзара байланысы.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65125" lvl="0" indent="354013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Жалпы Қоғамдық өнімді (ЖҚӨ) және Ұлттық табысты (ҰТ) бөлу және қайта бөлу процесстері.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Бақылау сұрақтарына жауап беріңіз өз ойыңыз?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65125" lvl="0" indent="354013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Неліктен адамзаттың белгілі бір даму кезеңінде қаржы пайда болды және қаржыны қолдану қажеттілігі артты ?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65125" lvl="0" indent="354013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Қоғамдық өнімді құндық бөлуді Сіз қалай түсінесіз ?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65125" lvl="0" indent="354013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Жалпы ішкі өнімнің  Жалпы  қоғамдық өнімнең айырмашылығы неде?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65125" lvl="0" indent="354013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Ұлттық табыс деген не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65125" lvl="0" indent="354013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Қаржылық қатынастардың пайда болуына мысал келтіріңіз.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1_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312</Words>
  <Application>Microsoft Office PowerPoint</Application>
  <PresentationFormat>Экран (4:3)</PresentationFormat>
  <Paragraphs>33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1_Изящная</vt:lpstr>
      <vt:lpstr>Открытая</vt:lpstr>
      <vt:lpstr>Солнцестояние</vt:lpstr>
      <vt:lpstr>Официальная</vt:lpstr>
      <vt:lpstr>1_Техническая</vt:lpstr>
      <vt:lpstr>Поток</vt:lpstr>
      <vt:lpstr>Тақырыбы:</vt:lpstr>
      <vt:lpstr>Слайд 2</vt:lpstr>
      <vt:lpstr>Құндық категория ретіндегі қаржының ұғымы,  қажеттігі және мәні</vt:lpstr>
      <vt:lpstr>Қаржының негізгі белгілері</vt:lpstr>
      <vt:lpstr>Құндық экономикалық категориялардың  өзара іс-әрекеті мен өзара байланысы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Бутабаева  Озипа Нурболатқызы</dc:title>
  <dc:creator>Grey Wolf</dc:creator>
  <cp:lastModifiedBy>пк</cp:lastModifiedBy>
  <cp:revision>22</cp:revision>
  <dcterms:created xsi:type="dcterms:W3CDTF">2011-04-02T13:27:58Z</dcterms:created>
  <dcterms:modified xsi:type="dcterms:W3CDTF">2020-08-31T19:15:11Z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723758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D5.0.5</vt:lpwstr>
  </property>
</Properties>
</file>